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76" r:id="rId8"/>
    <p:sldId id="277" r:id="rId9"/>
    <p:sldId id="275" r:id="rId10"/>
    <p:sldId id="278" r:id="rId11"/>
    <p:sldId id="279" r:id="rId12"/>
    <p:sldId id="280" r:id="rId13"/>
    <p:sldId id="281" r:id="rId14"/>
    <p:sldId id="282" r:id="rId15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ilczysz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7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4-11-19T15:00:16.909" idx="1">
    <p:pos x="4519" y="3462"/>
    <p:text>To brzmi tak, jakby każdy, który ma 50 głosów miał być realzowany.</p:tex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E659E-544F-4F25-B6A0-E0F9D3C85880}" type="datetimeFigureOut">
              <a:rPr lang="pl-PL"/>
              <a:pPr>
                <a:defRPr/>
              </a:pPr>
              <a:t>2024-11-19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898A3-31D9-485C-B6F0-F65CB4DC6D9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C13DC-4D77-4948-ACEA-6C43C923D0E5}" type="datetimeFigureOut">
              <a:rPr lang="pl-PL"/>
              <a:pPr>
                <a:defRPr/>
              </a:pPr>
              <a:t>2024-11-19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1529F-3A0B-4DAB-AF91-0D676933C8B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C0CE6-D0E8-4216-8E9B-B257D79B8E4F}" type="datetimeFigureOut">
              <a:rPr lang="pl-PL"/>
              <a:pPr>
                <a:defRPr/>
              </a:pPr>
              <a:t>2024-11-19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1CE0E-BBF0-41BE-B655-F80017DBB8F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C80B2-2E2D-41E6-A3D6-B807B88BE5A4}" type="datetimeFigureOut">
              <a:rPr lang="pl-PL"/>
              <a:pPr>
                <a:defRPr/>
              </a:pPr>
              <a:t>2024-11-19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8FEE2-8C5B-40FF-90C9-E6D3C846DF7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B8A50-73A8-4928-9164-26AA194988F2}" type="datetimeFigureOut">
              <a:rPr lang="pl-PL"/>
              <a:pPr>
                <a:defRPr/>
              </a:pPr>
              <a:t>2024-11-19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9E46E-2B8C-4AF4-8B0D-E19CCD5BCE6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8CCC3-0B45-450B-942D-8750E6203069}" type="datetimeFigureOut">
              <a:rPr lang="pl-PL"/>
              <a:pPr>
                <a:defRPr/>
              </a:pPr>
              <a:t>2024-11-19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99399-E840-419E-9FE8-5B3016AE085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4422F-41C7-4CEA-84E5-7911E5D41DF1}" type="datetimeFigureOut">
              <a:rPr lang="pl-PL"/>
              <a:pPr>
                <a:defRPr/>
              </a:pPr>
              <a:t>2024-11-19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374CA-D1E4-462A-9D7D-D64BA65A924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D039C-256D-4826-8CD2-75FA84588BAF}" type="datetimeFigureOut">
              <a:rPr lang="pl-PL"/>
              <a:pPr>
                <a:defRPr/>
              </a:pPr>
              <a:t>2024-11-19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C6DA9-4ABF-4585-992C-33C20836099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16A78-76E0-4F3D-BE05-7A61DA16E714}" type="datetimeFigureOut">
              <a:rPr lang="pl-PL"/>
              <a:pPr>
                <a:defRPr/>
              </a:pPr>
              <a:t>2024-11-19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BB3FF-8704-4065-963F-21A0F24B55F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66196-8FDF-457A-9000-4F383E608ECB}" type="datetimeFigureOut">
              <a:rPr lang="pl-PL"/>
              <a:pPr>
                <a:defRPr/>
              </a:pPr>
              <a:t>2024-11-19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2579D-A6D2-4A92-BAA6-B2A55865D55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06F44-6DA4-43EF-B3FF-1F2A7EC37E29}" type="datetimeFigureOut">
              <a:rPr lang="pl-PL"/>
              <a:pPr>
                <a:defRPr/>
              </a:pPr>
              <a:t>2024-11-19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4BE8E-0348-4606-A6E2-677461E6E2E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967F41B-86C1-491D-912A-E9154777F7E2}" type="datetimeFigureOut">
              <a:rPr lang="pl-PL"/>
              <a:pPr>
                <a:defRPr/>
              </a:pPr>
              <a:t>2024-11-19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E9810633-0C72-486C-AC40-461D0B3C1CB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Obraz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476250"/>
            <a:ext cx="26638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Obraz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-243408"/>
            <a:ext cx="9359900" cy="66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pole tekstowe 6"/>
          <p:cNvSpPr txBox="1">
            <a:spLocks noChangeArrowheads="1"/>
          </p:cNvSpPr>
          <p:nvPr/>
        </p:nvSpPr>
        <p:spPr bwMode="auto">
          <a:xfrm>
            <a:off x="0" y="1988840"/>
            <a:ext cx="9144000" cy="2569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pl-PL" altLang="pl-PL" sz="4400" b="1" dirty="0" smtClean="0">
                <a:solidFill>
                  <a:schemeClr val="accent1">
                    <a:lumMod val="75000"/>
                  </a:schemeClr>
                </a:solidFill>
              </a:rPr>
              <a:t>Nowy </a:t>
            </a:r>
            <a:r>
              <a:rPr lang="pl-PL" altLang="pl-PL" sz="4400" b="1" dirty="0">
                <a:solidFill>
                  <a:schemeClr val="accent1">
                    <a:lumMod val="75000"/>
                  </a:schemeClr>
                </a:solidFill>
              </a:rPr>
              <a:t>regulamin </a:t>
            </a:r>
            <a:r>
              <a:rPr lang="pl-PL" altLang="pl-PL" sz="36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altLang="pl-PL" sz="36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altLang="pl-PL" sz="3600" b="1" dirty="0" smtClean="0">
                <a:solidFill>
                  <a:schemeClr val="accent1">
                    <a:lumMod val="75000"/>
                  </a:schemeClr>
                </a:solidFill>
              </a:rPr>
              <a:t>Szczecińskiego Budżetu Obywatelskiego </a:t>
            </a:r>
          </a:p>
          <a:p>
            <a:pPr algn="ctr" eaLnBrk="1" hangingPunct="1">
              <a:lnSpc>
                <a:spcPct val="150000"/>
              </a:lnSpc>
            </a:pPr>
            <a:r>
              <a:rPr lang="pl-PL" altLang="pl-PL" sz="5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altLang="pl-PL" sz="4400" dirty="0">
                <a:solidFill>
                  <a:schemeClr val="accent1">
                    <a:lumMod val="75000"/>
                  </a:schemeClr>
                </a:solidFill>
              </a:rPr>
              <a:t>propozycje zmian</a:t>
            </a:r>
            <a:endParaRPr lang="pl-PL" altLang="pl-PL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53" name="pole tekstowe 3"/>
          <p:cNvSpPr txBox="1">
            <a:spLocks noChangeArrowheads="1"/>
          </p:cNvSpPr>
          <p:nvPr/>
        </p:nvSpPr>
        <p:spPr bwMode="auto">
          <a:xfrm>
            <a:off x="6888163" y="6237288"/>
            <a:ext cx="22320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altLang="pl-PL" sz="1600" b="1">
                <a:solidFill>
                  <a:schemeClr val="bg1"/>
                </a:solidFill>
              </a:rPr>
              <a:t>www.szczecin.eu</a:t>
            </a:r>
          </a:p>
        </p:txBody>
      </p:sp>
      <p:pic>
        <p:nvPicPr>
          <p:cNvPr id="2059" name="Picture 11" descr="R:\2025 SBO\Grafiki\Przechwytywani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0"/>
            <a:ext cx="1714374" cy="1268760"/>
          </a:xfrm>
          <a:prstGeom prst="rect">
            <a:avLst/>
          </a:prstGeom>
          <a:noFill/>
        </p:spPr>
      </p:pic>
      <p:pic>
        <p:nvPicPr>
          <p:cNvPr id="2057" name="Picture 9" descr="R:\2025 SBO\Grafiki\SBO_logo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11760" y="116632"/>
            <a:ext cx="1224136" cy="11045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Tryb weryfikacji projektów</a:t>
            </a:r>
            <a:endParaRPr lang="pl-PL" sz="36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pl-PL" altLang="pl-PL" sz="2400" dirty="0" smtClean="0">
                <a:latin typeface="Arial" pitchFamily="34" charset="0"/>
                <a:cs typeface="Arial" pitchFamily="34" charset="0"/>
              </a:rPr>
              <a:t> Zmiany lokalizacji projektu można będzie dokonać maksymalnie 2 (dwa) razy w trakcie weryfikacji.</a:t>
            </a:r>
          </a:p>
          <a:p>
            <a:pPr eaLnBrk="1" hangingPunct="1">
              <a:lnSpc>
                <a:spcPct val="150000"/>
              </a:lnSpc>
            </a:pPr>
            <a:r>
              <a:rPr lang="pl-PL" altLang="pl-PL" sz="2400" dirty="0" smtClean="0">
                <a:latin typeface="Arial" pitchFamily="34" charset="0"/>
                <a:cs typeface="Arial" pitchFamily="34" charset="0"/>
              </a:rPr>
              <a:t> Zmian projektu dokonują urzędnicy po uzyskaniu zgody autora na ich dokonanie. Autor wyraża lub nie wyraża zgody na dokonanie tych zmian w terminie 7 (siedmiu) dni.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Tryb odwoławczy</a:t>
            </a:r>
            <a:endParaRPr lang="pl-PL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pl-PL" altLang="pl-PL" sz="1800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pl-PL" altLang="pl-PL" sz="1800" dirty="0" smtClean="0">
                <a:latin typeface="Arial" pitchFamily="34" charset="0"/>
                <a:cs typeface="Arial" pitchFamily="34" charset="0"/>
              </a:rPr>
              <a:t>ecyzję o dopuszczeniu lub niedopuszczeniu projektu pod głosowanie podejmuje jednostka miejska.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pl-PL" altLang="pl-PL" sz="1800" dirty="0" smtClean="0">
                <a:latin typeface="Arial" pitchFamily="34" charset="0"/>
                <a:cs typeface="Arial" pitchFamily="34" charset="0"/>
              </a:rPr>
              <a:t> Autor może odwołać się od powyższej decyzji. W takim przypadku odwołanie trafia do Rady ds. Budżetu Obywatelskiego, która wydaje rekomendacje o charakterze niewiążącym dla Prezydenta.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pl-PL" altLang="pl-PL" sz="1800" dirty="0" smtClean="0">
                <a:latin typeface="Arial" pitchFamily="34" charset="0"/>
                <a:cs typeface="Arial" pitchFamily="34" charset="0"/>
              </a:rPr>
              <a:t>Prezydent podejmuje decyzje w sprawie złożonego odwołania, biorąc pod uwagę jego treść, rekomendacje Rady oraz pierwotną decyzję jednostki miejskiej. Prezydent może: skierować projekt pod głosowanie mieszkańców, odrzucić projekt ostatecznie lub cofnąć projekt do ponownej weryfikacji do właściwych jednostek.</a:t>
            </a:r>
          </a:p>
          <a:p>
            <a:endParaRPr lang="pl-PL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Głosowanie</a:t>
            </a:r>
            <a:endParaRPr lang="pl-PL" sz="36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4006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pl-PL" altLang="pl-PL" sz="1600" dirty="0" smtClean="0">
                <a:latin typeface="Arial" pitchFamily="34" charset="0"/>
                <a:cs typeface="Arial" pitchFamily="34" charset="0"/>
              </a:rPr>
              <a:t>Każdemu m</a:t>
            </a:r>
            <a:r>
              <a:rPr lang="pl-PL" altLang="pl-PL" sz="1600" dirty="0" smtClean="0">
                <a:latin typeface="Arial" pitchFamily="34" charset="0"/>
                <a:cs typeface="Arial" pitchFamily="34" charset="0"/>
              </a:rPr>
              <a:t>ieszkańcowi przysługują 3 (trzy) głosy, przy czym na jeden projekt </a:t>
            </a:r>
            <a:br>
              <a:rPr lang="pl-PL" altLang="pl-PL" sz="1600" dirty="0" smtClean="0">
                <a:latin typeface="Arial" pitchFamily="34" charset="0"/>
                <a:cs typeface="Arial" pitchFamily="34" charset="0"/>
              </a:rPr>
            </a:br>
            <a:r>
              <a:rPr lang="pl-PL" altLang="pl-PL" sz="1600" dirty="0" smtClean="0">
                <a:latin typeface="Arial" pitchFamily="34" charset="0"/>
                <a:cs typeface="Arial" pitchFamily="34" charset="0"/>
              </a:rPr>
              <a:t>w danym obszarze lokalnym oraz na jeden projekt </a:t>
            </a:r>
            <a:r>
              <a:rPr lang="pl-PL" altLang="pl-PL" sz="1600" dirty="0" err="1" smtClean="0">
                <a:latin typeface="Arial" pitchFamily="34" charset="0"/>
                <a:cs typeface="Arial" pitchFamily="34" charset="0"/>
              </a:rPr>
              <a:t>ogólnomiejski</a:t>
            </a:r>
            <a:r>
              <a:rPr lang="pl-PL" altLang="pl-PL" sz="1600" dirty="0" smtClean="0">
                <a:latin typeface="Arial" pitchFamily="34" charset="0"/>
                <a:cs typeface="Arial" pitchFamily="34" charset="0"/>
              </a:rPr>
              <a:t> można oddać maksymalnie 1 (jeden) głos.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pl-PL" altLang="pl-PL" sz="1600" dirty="0" smtClean="0">
                <a:latin typeface="Arial" pitchFamily="34" charset="0"/>
                <a:cs typeface="Arial" pitchFamily="34" charset="0"/>
              </a:rPr>
              <a:t> Podczas głosowania nie będzie obowiązku podawania nazwiska panieńskiego matki.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pl-PL" altLang="pl-PL" sz="1600" dirty="0" smtClean="0">
                <a:latin typeface="Arial" pitchFamily="34" charset="0"/>
                <a:cs typeface="Arial" pitchFamily="34" charset="0"/>
              </a:rPr>
              <a:t> Jednostki miejskie zobowiązane są do bezstronnego promowania procesu głosowania SBO - nie mogą promować konkretnych projektów. W przypadku stwierdzenia naruszenia tego obowiązku, Prezydent będzie mógł skierować pisemne upomnienie do jednostki miejskiej i autora. Jeżeli, pomimo skierowania upomnienia, obowiązek dalej będzie naruszany, Prezydent może podjąć decyzję o usunięcie projektu z listy do głosowania i anulowaniu głosów oddanych na projekt.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pl-PL" altLang="pl-PL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altLang="pl-PL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Projekt przechodzi do realizacji, jeżeli uzyska co najmniej 50 głosów.</a:t>
            </a:r>
          </a:p>
          <a:p>
            <a:pPr>
              <a:lnSpc>
                <a:spcPct val="150000"/>
              </a:lnSpc>
            </a:pPr>
            <a:endParaRPr lang="pl-PL" sz="17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Realizacja projektów</a:t>
            </a:r>
            <a:endParaRPr lang="pl-PL" sz="36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pl-PL" altLang="pl-PL" sz="1800" dirty="0" smtClean="0">
                <a:latin typeface="Arial" pitchFamily="34" charset="0"/>
                <a:cs typeface="Arial" pitchFamily="34" charset="0"/>
              </a:rPr>
              <a:t>W przypadku, gdy w trakcie realizacji inwestycji zaistnieją okoliczności wynikające z przepisów prawa lub inne obiektywne okoliczności uniemożliwiające jego wykonanie, Prezydent po uzyskaniu opinii komisji Rady Miasta właściwej w sprawie przedmiotu projektu będzie mógł odstąpić od realizacji inwestycji.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pl-PL" altLang="pl-PL" sz="1800" dirty="0" smtClean="0">
                <a:latin typeface="Arial" pitchFamily="34" charset="0"/>
                <a:cs typeface="Arial" pitchFamily="34" charset="0"/>
              </a:rPr>
              <a:t> Rady jednostek pomocniczych </a:t>
            </a:r>
            <a:r>
              <a:rPr lang="pl-PL" altLang="pl-PL" sz="1800" dirty="0" err="1" smtClean="0">
                <a:latin typeface="Arial" pitchFamily="34" charset="0"/>
                <a:cs typeface="Arial" pitchFamily="34" charset="0"/>
              </a:rPr>
              <a:t>miasta</a:t>
            </a:r>
            <a:r>
              <a:rPr lang="pl-PL" altLang="pl-PL" sz="1800" dirty="0" smtClean="0">
                <a:latin typeface="Arial" pitchFamily="34" charset="0"/>
                <a:cs typeface="Arial" pitchFamily="34" charset="0"/>
              </a:rPr>
              <a:t> zostaną włączone do procedury SBO – będą one informowane o stanie realizacji inwestycji oraz o terminie otwarcia inwestycji SBO.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pl-PL" altLang="pl-PL" sz="1800" dirty="0" smtClean="0">
                <a:latin typeface="Arial" pitchFamily="34" charset="0"/>
                <a:cs typeface="Arial" pitchFamily="34" charset="0"/>
              </a:rPr>
              <a:t>Prezydent będzie rozstrzygał wszystkie kwestie, które nie zostały uregulowane w regulaminie SBO, po zasięgnięciu opinii Komisji Rady Miasta właściwej w sprawach SBO.</a:t>
            </a:r>
          </a:p>
          <a:p>
            <a:pPr>
              <a:lnSpc>
                <a:spcPct val="150000"/>
              </a:lnSpc>
            </a:pPr>
            <a:endParaRPr lang="pl-PL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altLang="pl-PL" dirty="0" smtClean="0">
                <a:cs typeface="Arial" charset="0"/>
              </a:rPr>
              <a:t>Dziękujemy za uwagę!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altLang="pl-PL" dirty="0" smtClean="0">
                <a:solidFill>
                  <a:schemeClr val="tx1"/>
                </a:solidFill>
                <a:cs typeface="Arial" charset="0"/>
              </a:rPr>
              <a:t>Zachęcamy do zadawania pytań</a:t>
            </a:r>
            <a:endParaRPr lang="pl-PL" dirty="0">
              <a:solidFill>
                <a:schemeClr val="tx1"/>
              </a:solidFill>
            </a:endParaRPr>
          </a:p>
        </p:txBody>
      </p:sp>
      <p:pic>
        <p:nvPicPr>
          <p:cNvPr id="4" name="Picture 9" descr="R:\2025 SBO\Grafiki\SBO_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1224136" cy="1104522"/>
          </a:xfrm>
          <a:prstGeom prst="rect">
            <a:avLst/>
          </a:prstGeom>
          <a:noFill/>
        </p:spPr>
      </p:pic>
      <p:pic>
        <p:nvPicPr>
          <p:cNvPr id="5" name="Picture 11" descr="R:\2025 SBO\Grafiki\Przechwytywani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67445" y="0"/>
            <a:ext cx="3076555" cy="22768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Propozycja nowych pul terytorialnych</a:t>
            </a:r>
            <a:endParaRPr lang="pl-PL" sz="36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3773016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pl-PL" altLang="pl-PL" dirty="0" smtClean="0">
                <a:cs typeface="Arial" charset="0"/>
              </a:rPr>
              <a:t>zmniejszenie obszarów lokalnych z 22 do 15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pl-PL" altLang="pl-PL" dirty="0" smtClean="0">
                <a:cs typeface="Arial" charset="0"/>
              </a:rPr>
              <a:t> rezygnacja z projektów „Zielonego SBO” 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pl-PL" altLang="pl-PL" dirty="0" smtClean="0">
                <a:cs typeface="Arial" charset="0"/>
              </a:rPr>
              <a:t> przywrócenie projektów </a:t>
            </a:r>
            <a:r>
              <a:rPr lang="pl-PL" altLang="pl-PL" dirty="0" err="1" smtClean="0">
                <a:cs typeface="Arial" charset="0"/>
              </a:rPr>
              <a:t>ogólnomiejskich</a:t>
            </a:r>
            <a:endParaRPr lang="pl-PL" altLang="pl-PL" dirty="0" smtClean="0">
              <a:cs typeface="Arial" charset="0"/>
            </a:endParaRP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Propozycja nowego podziału </a:t>
            </a:r>
            <a:br>
              <a:rPr lang="pl-PL" altLang="pl-PL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pl-PL" altLang="pl-PL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obszarów lokalnych</a:t>
            </a:r>
            <a:endParaRPr lang="pl-PL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5" descr="C:\Users\jbaranows\Desktop\Zrzut ekranu 2024-11-19 083649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6492" y="1600200"/>
            <a:ext cx="795101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Wymogi dotyczące projektów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pl-PL" altLang="pl-PL" sz="2100" dirty="0" smtClean="0">
                <a:latin typeface="Arial" pitchFamily="34" charset="0"/>
                <a:cs typeface="Arial" pitchFamily="34" charset="0"/>
              </a:rPr>
              <a:t> uniemożliwienie budowy, nadbudowy, rozbudowy, przebudowy </a:t>
            </a:r>
            <a:br>
              <a:rPr lang="pl-PL" altLang="pl-PL" sz="2100" dirty="0" smtClean="0">
                <a:latin typeface="Arial" pitchFamily="34" charset="0"/>
                <a:cs typeface="Arial" pitchFamily="34" charset="0"/>
              </a:rPr>
            </a:br>
            <a:r>
              <a:rPr lang="pl-PL" altLang="pl-PL" sz="2100" dirty="0" smtClean="0">
                <a:latin typeface="Arial" pitchFamily="34" charset="0"/>
                <a:cs typeface="Arial" pitchFamily="34" charset="0"/>
              </a:rPr>
              <a:t>i remontów budynków w ramach SBO, z wyłączeniem rozwiązań poprawiających dostęp dla osób ze szczególnymi potrzebami;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pl-PL" altLang="pl-PL" sz="2100" dirty="0" smtClean="0">
                <a:latin typeface="Arial" pitchFamily="34" charset="0"/>
                <a:cs typeface="Arial" pitchFamily="34" charset="0"/>
              </a:rPr>
              <a:t> uniemożliwienie składania projektów na terenach Rodzinnych Ogródków Działkowych;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altLang="pl-PL" sz="2100" dirty="0" smtClean="0">
                <a:latin typeface="Arial" pitchFamily="34" charset="0"/>
                <a:cs typeface="Arial" pitchFamily="34" charset="0"/>
              </a:rPr>
              <a:t> uniemożliwienie składania projektów polegających wyłącznie na wprowadzaniu zmian w rozkładach jazdy komunikacji miejskiej czy zmianie organizacji ruchu;</a:t>
            </a:r>
          </a:p>
          <a:p>
            <a:endParaRPr lang="pl-PL" sz="21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Wymogi dotyczące projektów</a:t>
            </a:r>
            <a:endParaRPr lang="pl-PL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pl-PL" altLang="pl-PL" sz="2200" dirty="0" smtClean="0">
                <a:latin typeface="Arial" pitchFamily="34" charset="0"/>
                <a:cs typeface="Arial" pitchFamily="34" charset="0"/>
              </a:rPr>
              <a:t> uniemożliwienie zakupu lub wypożyczenia sprzętu, który będzie wykorzystywany przez inne podmioty niż jednostki miejskie;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pl-PL" altLang="pl-PL" sz="2200" dirty="0" smtClean="0">
                <a:latin typeface="Arial" pitchFamily="34" charset="0"/>
                <a:cs typeface="Arial" pitchFamily="34" charset="0"/>
              </a:rPr>
              <a:t> umożliwienie składania projektów na terenach spółdzielni mieszkaniowych, wspólnot mieszkaniowych i terenów Skarbu Państwa;</a:t>
            </a:r>
          </a:p>
          <a:p>
            <a:endParaRPr lang="pl-PL" sz="2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Szczegółowy tryb weryfikacji projektów</a:t>
            </a:r>
            <a:endParaRPr lang="pl-PL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pPr marL="0" eaLnBrk="1" hangingPunct="1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pl-PL" altLang="pl-PL" sz="2400" dirty="0" smtClean="0">
                <a:latin typeface="Arial" pitchFamily="34" charset="0"/>
                <a:cs typeface="Arial" pitchFamily="34" charset="0"/>
              </a:rPr>
              <a:t>W projekcie nowego regulaminu został opisany tryb weryfikacji projektów SBO. Weryfikacja została podzielona na trzy etapy: </a:t>
            </a:r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pl-PL" altLang="pl-PL" sz="2400" dirty="0" smtClean="0">
                <a:latin typeface="Arial" pitchFamily="34" charset="0"/>
                <a:cs typeface="Arial" pitchFamily="34" charset="0"/>
              </a:rPr>
              <a:t>weryfikację formalną, </a:t>
            </a:r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pl-PL" altLang="pl-PL" sz="2400" dirty="0" smtClean="0">
                <a:latin typeface="Arial" pitchFamily="34" charset="0"/>
                <a:cs typeface="Arial" pitchFamily="34" charset="0"/>
              </a:rPr>
              <a:t>weryfikację merytoryczną wstępną </a:t>
            </a:r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pl-PL" altLang="pl-PL" sz="2400" dirty="0" smtClean="0">
                <a:latin typeface="Arial" pitchFamily="34" charset="0"/>
                <a:cs typeface="Arial" pitchFamily="34" charset="0"/>
              </a:rPr>
              <a:t>oraz weryfikację merytoryczną końcową;</a:t>
            </a:r>
          </a:p>
          <a:p>
            <a:pPr eaLnBrk="1" hangingPunct="1">
              <a:lnSpc>
                <a:spcPct val="150000"/>
              </a:lnSpc>
              <a:buNone/>
            </a:pPr>
            <a:endParaRPr lang="pl-PL" altLang="pl-PL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Szczegółowy tryb weryfikacji projektów</a:t>
            </a:r>
            <a:endParaRPr lang="pl-PL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pl-PL" altLang="pl-PL" sz="2400" b="1" u="sng" dirty="0" smtClean="0">
                <a:latin typeface="Arial" pitchFamily="34" charset="0"/>
                <a:cs typeface="Arial" pitchFamily="34" charset="0"/>
              </a:rPr>
              <a:t>Weryfikacja formalna</a:t>
            </a:r>
            <a:r>
              <a:rPr lang="pl-PL" altLang="pl-PL" sz="2400" dirty="0" smtClean="0">
                <a:latin typeface="Arial" pitchFamily="34" charset="0"/>
                <a:cs typeface="Arial" pitchFamily="34" charset="0"/>
              </a:rPr>
              <a:t> będzie polegała na sprawdzeniu prawidłowości przesłanego formularza projektowego pod kątem kryteriów formalnych.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pl-PL" altLang="pl-PL" sz="2400" dirty="0" smtClean="0">
                <a:latin typeface="Arial" pitchFamily="34" charset="0"/>
                <a:cs typeface="Arial" pitchFamily="34" charset="0"/>
              </a:rPr>
              <a:t>Za tę weryfikację odpowiedzialna będzie jednostka właściwa w sprawach SBO.</a:t>
            </a:r>
            <a:endParaRPr lang="pl-PL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Szczegółowy tryb weryfikacji projektów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pl-PL" altLang="pl-PL" sz="2400" b="1" u="sng" dirty="0" smtClean="0">
                <a:latin typeface="Arial" pitchFamily="34" charset="0"/>
                <a:cs typeface="Arial" pitchFamily="34" charset="0"/>
              </a:rPr>
              <a:t>Weryfikacja merytoryczna wstępna</a:t>
            </a:r>
            <a:r>
              <a:rPr lang="pl-PL" altLang="pl-PL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altLang="pl-PL" sz="2400" dirty="0" smtClean="0">
                <a:latin typeface="Arial" pitchFamily="34" charset="0"/>
                <a:cs typeface="Arial" pitchFamily="34" charset="0"/>
              </a:rPr>
              <a:t>będzie polegała na sprawdzeniu nieruchomości pod kątem możliwości realizacji inwestycji.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pl-PL" altLang="pl-PL" sz="2400" dirty="0" smtClean="0">
                <a:latin typeface="Arial" pitchFamily="34" charset="0"/>
                <a:cs typeface="Arial" pitchFamily="34" charset="0"/>
              </a:rPr>
              <a:t>Jednostki odpowiedzialne za jej dokonanie </a:t>
            </a:r>
            <a:r>
              <a:rPr lang="pl-PL" altLang="pl-PL" sz="24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pl-PL" altLang="pl-PL" sz="2400" dirty="0" smtClean="0">
                <a:latin typeface="Arial" pitchFamily="34" charset="0"/>
                <a:cs typeface="Arial" pitchFamily="34" charset="0"/>
              </a:rPr>
              <a:t>: </a:t>
            </a:r>
            <a:br>
              <a:rPr lang="pl-PL" altLang="pl-PL" sz="2400" dirty="0" smtClean="0">
                <a:latin typeface="Arial" pitchFamily="34" charset="0"/>
                <a:cs typeface="Arial" pitchFamily="34" charset="0"/>
              </a:rPr>
            </a:br>
            <a:r>
              <a:rPr lang="pl-PL" altLang="pl-PL" sz="2400" dirty="0" err="1" smtClean="0">
                <a:latin typeface="Arial" pitchFamily="34" charset="0"/>
                <a:cs typeface="Arial" pitchFamily="34" charset="0"/>
              </a:rPr>
              <a:t>WZiON</a:t>
            </a:r>
            <a:r>
              <a:rPr lang="pl-PL" altLang="pl-PL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pl-PL" altLang="pl-PL" sz="2400" dirty="0" err="1" smtClean="0">
                <a:latin typeface="Arial" pitchFamily="34" charset="0"/>
                <a:cs typeface="Arial" pitchFamily="34" charset="0"/>
              </a:rPr>
              <a:t>WAiB</a:t>
            </a:r>
            <a:r>
              <a:rPr lang="pl-PL" altLang="pl-PL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pl-PL" altLang="pl-PL" sz="2400" dirty="0" err="1" smtClean="0">
                <a:latin typeface="Arial" pitchFamily="34" charset="0"/>
                <a:cs typeface="Arial" pitchFamily="34" charset="0"/>
              </a:rPr>
              <a:t>WMRSPiN</a:t>
            </a:r>
            <a:r>
              <a:rPr lang="pl-PL" altLang="pl-PL" sz="2400" dirty="0" smtClean="0">
                <a:latin typeface="Arial" pitchFamily="34" charset="0"/>
                <a:cs typeface="Arial" pitchFamily="34" charset="0"/>
              </a:rPr>
              <a:t>, BPPM.</a:t>
            </a:r>
            <a:endParaRPr lang="pl-PL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Szczegółowy tryb weryfikacji projektów</a:t>
            </a:r>
            <a:endParaRPr lang="pl-P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l-PL" altLang="pl-P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altLang="pl-PL" sz="2400" b="1" u="sng" dirty="0" smtClean="0">
                <a:latin typeface="Arial" pitchFamily="34" charset="0"/>
                <a:cs typeface="Arial" pitchFamily="34" charset="0"/>
              </a:rPr>
              <a:t>Weryfikacja merytoryczna końcowa</a:t>
            </a:r>
            <a:r>
              <a:rPr lang="pl-PL" altLang="pl-PL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altLang="pl-PL" sz="2400" dirty="0" smtClean="0">
                <a:latin typeface="Arial" pitchFamily="34" charset="0"/>
                <a:cs typeface="Arial" pitchFamily="34" charset="0"/>
              </a:rPr>
              <a:t>będzie polegała</a:t>
            </a:r>
            <a:r>
              <a:rPr lang="pl-PL" altLang="pl-PL" sz="2400" dirty="0" smtClean="0">
                <a:latin typeface="Arial" pitchFamily="34" charset="0"/>
                <a:cs typeface="Arial" pitchFamily="34" charset="0"/>
              </a:rPr>
              <a:t> na sprawdzeniu projektu co do jego zgodności z prawem oraz wykonalności technicznej – realizacji kryteriów wykonawczych. </a:t>
            </a:r>
          </a:p>
          <a:p>
            <a:pPr>
              <a:lnSpc>
                <a:spcPct val="150000"/>
              </a:lnSpc>
            </a:pPr>
            <a:r>
              <a:rPr lang="pl-PL" altLang="pl-PL" sz="2400" dirty="0" smtClean="0">
                <a:latin typeface="Arial" pitchFamily="34" charset="0"/>
                <a:cs typeface="Arial" pitchFamily="34" charset="0"/>
              </a:rPr>
              <a:t>Jednostki odpowiedzialne do dokonania całościowej weryfikacji i wydania decyzji o dopuszczeniu lub niedopuszczeniu projektu do głosowania wskazywać będzie Prezydent.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677</TotalTime>
  <Words>467</Words>
  <Application>Microsoft Office PowerPoint</Application>
  <PresentationFormat>Pokaz na ekranie (4:3)</PresentationFormat>
  <Paragraphs>47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Motyw pakietu Office</vt:lpstr>
      <vt:lpstr>Slajd 1</vt:lpstr>
      <vt:lpstr>Propozycja nowych pul terytorialnych</vt:lpstr>
      <vt:lpstr>Propozycja nowego podziału  obszarów lokalnych</vt:lpstr>
      <vt:lpstr>Wymogi dotyczące projektów</vt:lpstr>
      <vt:lpstr>Wymogi dotyczące projektów</vt:lpstr>
      <vt:lpstr>Szczegółowy tryb weryfikacji projektów</vt:lpstr>
      <vt:lpstr>Szczegółowy tryb weryfikacji projektów</vt:lpstr>
      <vt:lpstr>Szczegółowy tryb weryfikacji projektów</vt:lpstr>
      <vt:lpstr>Szczegółowy tryb weryfikacji projektów</vt:lpstr>
      <vt:lpstr>Tryb weryfikacji projektów</vt:lpstr>
      <vt:lpstr>Tryb odwoławczy</vt:lpstr>
      <vt:lpstr>Głosowanie</vt:lpstr>
      <vt:lpstr>Realizacja projektów</vt:lpstr>
      <vt:lpstr>Dziękujemy za uwagę!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kadamski</dc:creator>
  <cp:lastModifiedBy>ailczysz</cp:lastModifiedBy>
  <cp:revision>24</cp:revision>
  <dcterms:created xsi:type="dcterms:W3CDTF">2008-10-13T15:02:05Z</dcterms:created>
  <dcterms:modified xsi:type="dcterms:W3CDTF">2024-11-19T14:03:48Z</dcterms:modified>
</cp:coreProperties>
</file>